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6" r:id="rId2"/>
  </p:sldIdLst>
  <p:sldSz cx="32004000" cy="43891200"/>
  <p:notesSz cx="6761163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694F"/>
    <a:srgbClr val="FF66FF"/>
    <a:srgbClr val="FEB0EA"/>
    <a:srgbClr val="FAB4F2"/>
    <a:srgbClr val="FF0066"/>
    <a:srgbClr val="FCB2F1"/>
    <a:srgbClr val="C4CDF4"/>
    <a:srgbClr val="91E4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" d="100"/>
          <a:sy n="12" d="100"/>
        </p:scale>
        <p:origin x="2635" y="18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горния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305D8D-08AC-40A4-9E0B-73270C94A293}" type="datetimeFigureOut">
              <a:rPr lang="en-GB" smtClean="0"/>
              <a:t>09/06/2025</a:t>
            </a:fld>
            <a:endParaRPr lang="en-GB"/>
          </a:p>
        </p:txBody>
      </p:sp>
      <p:sp>
        <p:nvSpPr>
          <p:cNvPr id="4" name="Контейнер за изображение на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57413" y="1243013"/>
            <a:ext cx="24463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Контейнер за бележки 4"/>
          <p:cNvSpPr>
            <a:spLocks noGrp="1"/>
          </p:cNvSpPr>
          <p:nvPr>
            <p:ph type="body" sz="quarter" idx="3"/>
          </p:nvPr>
        </p:nvSpPr>
        <p:spPr>
          <a:xfrm>
            <a:off x="676275" y="4784725"/>
            <a:ext cx="5408613" cy="3914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GB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0D2D72-FBDC-44EC-8F29-8ADAB5584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354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авоъгълник 6">
            <a:extLst>
              <a:ext uri="{FF2B5EF4-FFF2-40B4-BE49-F238E27FC236}">
                <a16:creationId xmlns:a16="http://schemas.microsoft.com/office/drawing/2014/main" id="{00AAB90F-EFFA-20D0-5852-A0FC6591EED5}"/>
              </a:ext>
            </a:extLst>
          </p:cNvPr>
          <p:cNvSpPr/>
          <p:nvPr userDrawn="1"/>
        </p:nvSpPr>
        <p:spPr>
          <a:xfrm>
            <a:off x="0" y="41640369"/>
            <a:ext cx="32004000" cy="22508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1CB827DC-A218-21DC-9C6D-CD2AFFA9FE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00500" y="7183123"/>
            <a:ext cx="24003000" cy="15280640"/>
          </a:xfrm>
        </p:spPr>
        <p:txBody>
          <a:bodyPr anchor="b"/>
          <a:lstStyle>
            <a:lvl1pPr algn="ctr">
              <a:defRPr sz="15750"/>
            </a:lvl1pPr>
          </a:lstStyle>
          <a:p>
            <a:r>
              <a:rPr lang="bg-BG"/>
              <a:t>Редакт. стил загл. образец</a:t>
            </a:r>
            <a:endParaRPr lang="en-GB"/>
          </a:p>
        </p:txBody>
      </p:sp>
      <p:sp>
        <p:nvSpPr>
          <p:cNvPr id="3" name="Подзаглавие 2">
            <a:extLst>
              <a:ext uri="{FF2B5EF4-FFF2-40B4-BE49-F238E27FC236}">
                <a16:creationId xmlns:a16="http://schemas.microsoft.com/office/drawing/2014/main" id="{DDDB8A3A-362D-B229-6F1C-BB18568C5C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00500" y="23053043"/>
            <a:ext cx="24003000" cy="10596877"/>
          </a:xfrm>
        </p:spPr>
        <p:txBody>
          <a:bodyPr/>
          <a:lstStyle>
            <a:lvl1pPr marL="0" indent="0" algn="ctr">
              <a:buNone/>
              <a:defRPr sz="6300"/>
            </a:lvl1pPr>
            <a:lvl2pPr marL="1200150" indent="0" algn="ctr">
              <a:buNone/>
              <a:defRPr sz="5250"/>
            </a:lvl2pPr>
            <a:lvl3pPr marL="2400300" indent="0" algn="ctr">
              <a:buNone/>
              <a:defRPr sz="4725"/>
            </a:lvl3pPr>
            <a:lvl4pPr marL="3600450" indent="0" algn="ctr">
              <a:buNone/>
              <a:defRPr sz="4200"/>
            </a:lvl4pPr>
            <a:lvl5pPr marL="4800600" indent="0" algn="ctr">
              <a:buNone/>
              <a:defRPr sz="4200"/>
            </a:lvl5pPr>
            <a:lvl6pPr marL="6000750" indent="0" algn="ctr">
              <a:buNone/>
              <a:defRPr sz="4200"/>
            </a:lvl6pPr>
            <a:lvl7pPr marL="7200900" indent="0" algn="ctr">
              <a:buNone/>
              <a:defRPr sz="4200"/>
            </a:lvl7pPr>
            <a:lvl8pPr marL="8401050" indent="0" algn="ctr">
              <a:buNone/>
              <a:defRPr sz="4200"/>
            </a:lvl8pPr>
            <a:lvl9pPr marL="9601200" indent="0" algn="ctr">
              <a:buNone/>
              <a:defRPr sz="4200"/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 lang="en-GB"/>
          </a:p>
        </p:txBody>
      </p:sp>
      <p:sp>
        <p:nvSpPr>
          <p:cNvPr id="4" name="Контейнер за дата 3">
            <a:extLst>
              <a:ext uri="{FF2B5EF4-FFF2-40B4-BE49-F238E27FC236}">
                <a16:creationId xmlns:a16="http://schemas.microsoft.com/office/drawing/2014/main" id="{730A8BA0-982D-1E19-62AA-176297986B9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200275" y="40680643"/>
            <a:ext cx="7200900" cy="2336800"/>
          </a:xfrm>
          <a:prstGeom prst="rect">
            <a:avLst/>
          </a:prstGeom>
        </p:spPr>
        <p:txBody>
          <a:bodyPr/>
          <a:lstStyle/>
          <a:p>
            <a:fld id="{0399F31F-03B0-4586-B0FC-D4C64067A48D}" type="datetime1">
              <a:rPr lang="en-US" smtClean="0"/>
              <a:t>6/9/2025</a:t>
            </a:fld>
            <a:endParaRPr lang="en-US"/>
          </a:p>
        </p:txBody>
      </p:sp>
      <p:sp>
        <p:nvSpPr>
          <p:cNvPr id="5" name="Контейнер за долния колонтитул 4">
            <a:extLst>
              <a:ext uri="{FF2B5EF4-FFF2-40B4-BE49-F238E27FC236}">
                <a16:creationId xmlns:a16="http://schemas.microsoft.com/office/drawing/2014/main" id="{44289BED-E24A-83EA-F87A-692EDCE71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41959202"/>
            <a:ext cx="32004000" cy="2336800"/>
          </a:xfrm>
        </p:spPr>
        <p:txBody>
          <a:bodyPr/>
          <a:lstStyle/>
          <a:p>
            <a:r>
              <a:rPr lang="en-GB" dirty="0"/>
              <a:t>Contract №: BG-RRP-2.004-0002-C01, „</a:t>
            </a:r>
            <a:r>
              <a:rPr lang="en-GB" dirty="0" err="1"/>
              <a:t>BiOrgaMCT</a:t>
            </a:r>
            <a:r>
              <a:rPr lang="en-GB" dirty="0"/>
              <a:t>“ (Bioactive organic and inorganic materials and clean technologies) by procedure: BG-RRP-2.004 – Creation of a network of research universities in Bulgaria under the National Recovery and Resilience Plan</a:t>
            </a:r>
            <a:endParaRPr lang="en-US" dirty="0"/>
          </a:p>
        </p:txBody>
      </p:sp>
      <p:sp>
        <p:nvSpPr>
          <p:cNvPr id="6" name="Контейнер за номер на слайда 5">
            <a:extLst>
              <a:ext uri="{FF2B5EF4-FFF2-40B4-BE49-F238E27FC236}">
                <a16:creationId xmlns:a16="http://schemas.microsoft.com/office/drawing/2014/main" id="{5A8DFC42-3795-AB25-5F4A-B2AF67E58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2602825" y="40680643"/>
            <a:ext cx="7200900" cy="2336800"/>
          </a:xfrm>
          <a:prstGeom prst="rect">
            <a:avLst/>
          </a:prstGeom>
        </p:spPr>
        <p:txBody>
          <a:bodyPr/>
          <a:lstStyle/>
          <a:p>
            <a:fld id="{CEDE2C69-4450-4BB9-9166-931BE58B6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323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F318E634-1D4F-4E25-64E8-55D5DA6D7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GB"/>
          </a:p>
        </p:txBody>
      </p:sp>
      <p:sp>
        <p:nvSpPr>
          <p:cNvPr id="3" name="Контейнер за вертикален текст 2">
            <a:extLst>
              <a:ext uri="{FF2B5EF4-FFF2-40B4-BE49-F238E27FC236}">
                <a16:creationId xmlns:a16="http://schemas.microsoft.com/office/drawing/2014/main" id="{25ACEC4B-118B-1192-FC58-82DEBFA07E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GB"/>
          </a:p>
        </p:txBody>
      </p:sp>
      <p:sp>
        <p:nvSpPr>
          <p:cNvPr id="4" name="Контейнер за дата 3">
            <a:extLst>
              <a:ext uri="{FF2B5EF4-FFF2-40B4-BE49-F238E27FC236}">
                <a16:creationId xmlns:a16="http://schemas.microsoft.com/office/drawing/2014/main" id="{5E8479EE-915A-2A9A-25EA-B4B872C4CD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200275" y="40680643"/>
            <a:ext cx="7200900" cy="2336800"/>
          </a:xfrm>
          <a:prstGeom prst="rect">
            <a:avLst/>
          </a:prstGeom>
        </p:spPr>
        <p:txBody>
          <a:bodyPr/>
          <a:lstStyle/>
          <a:p>
            <a:fld id="{7334351C-DE5B-4AE1-8956-062ACA5DA230}" type="datetime1">
              <a:rPr lang="en-US" smtClean="0"/>
              <a:t>6/9/2025</a:t>
            </a:fld>
            <a:endParaRPr lang="en-US"/>
          </a:p>
        </p:txBody>
      </p:sp>
      <p:sp>
        <p:nvSpPr>
          <p:cNvPr id="5" name="Контейнер за долния колонтитул 4">
            <a:extLst>
              <a:ext uri="{FF2B5EF4-FFF2-40B4-BE49-F238E27FC236}">
                <a16:creationId xmlns:a16="http://schemas.microsoft.com/office/drawing/2014/main" id="{ED34C239-9DED-3E1A-37B8-488118A1D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 contract №: BG-RRP-2.004-0002-C01, „BiOrgaMCT“ (Bioactive organic and inorganic materials and clean technologies) by procedure: BG-RRP-2.004 – Creation of a network of research universities in Bulgaria under the National Recovery and Resilience Plan</a:t>
            </a:r>
            <a:endParaRPr lang="en-US"/>
          </a:p>
        </p:txBody>
      </p:sp>
      <p:sp>
        <p:nvSpPr>
          <p:cNvPr id="6" name="Контейнер за номер на слайда 5">
            <a:extLst>
              <a:ext uri="{FF2B5EF4-FFF2-40B4-BE49-F238E27FC236}">
                <a16:creationId xmlns:a16="http://schemas.microsoft.com/office/drawing/2014/main" id="{7450DF43-C76E-A0C4-8C80-BD31A9AB1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2602825" y="40680643"/>
            <a:ext cx="7200900" cy="2336800"/>
          </a:xfrm>
          <a:prstGeom prst="rect">
            <a:avLst/>
          </a:prstGeom>
        </p:spPr>
        <p:txBody>
          <a:bodyPr/>
          <a:lstStyle/>
          <a:p>
            <a:fld id="{CEDE2C69-4450-4BB9-9166-931BE58B6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851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>
            <a:extLst>
              <a:ext uri="{FF2B5EF4-FFF2-40B4-BE49-F238E27FC236}">
                <a16:creationId xmlns:a16="http://schemas.microsoft.com/office/drawing/2014/main" id="{C308EE6F-0735-ED01-FE05-D30927998C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22902862" y="2336800"/>
            <a:ext cx="6900863" cy="37195763"/>
          </a:xfrm>
        </p:spPr>
        <p:txBody>
          <a:bodyPr vert="eaVert"/>
          <a:lstStyle/>
          <a:p>
            <a:r>
              <a:rPr lang="bg-BG"/>
              <a:t>Редакт. стил загл. образец</a:t>
            </a:r>
            <a:endParaRPr lang="en-GB"/>
          </a:p>
        </p:txBody>
      </p:sp>
      <p:sp>
        <p:nvSpPr>
          <p:cNvPr id="3" name="Контейнер за вертикален текст 2">
            <a:extLst>
              <a:ext uri="{FF2B5EF4-FFF2-40B4-BE49-F238E27FC236}">
                <a16:creationId xmlns:a16="http://schemas.microsoft.com/office/drawing/2014/main" id="{6770C90A-C0A4-5809-AD53-5469D32FFE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200275" y="2336800"/>
            <a:ext cx="20302538" cy="37195763"/>
          </a:xfrm>
        </p:spPr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GB"/>
          </a:p>
        </p:txBody>
      </p:sp>
      <p:sp>
        <p:nvSpPr>
          <p:cNvPr id="4" name="Контейнер за дата 3">
            <a:extLst>
              <a:ext uri="{FF2B5EF4-FFF2-40B4-BE49-F238E27FC236}">
                <a16:creationId xmlns:a16="http://schemas.microsoft.com/office/drawing/2014/main" id="{F451AC3D-0D63-C118-EAF5-BAAC06A49C2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200275" y="40680643"/>
            <a:ext cx="7200900" cy="2336800"/>
          </a:xfrm>
          <a:prstGeom prst="rect">
            <a:avLst/>
          </a:prstGeom>
        </p:spPr>
        <p:txBody>
          <a:bodyPr/>
          <a:lstStyle/>
          <a:p>
            <a:fld id="{9BE76F9F-C8AF-4FFC-A10C-30B75EF8B036}" type="datetime1">
              <a:rPr lang="en-US" smtClean="0"/>
              <a:t>6/9/2025</a:t>
            </a:fld>
            <a:endParaRPr lang="en-US"/>
          </a:p>
        </p:txBody>
      </p:sp>
      <p:sp>
        <p:nvSpPr>
          <p:cNvPr id="5" name="Контейнер за долния колонтитул 4">
            <a:extLst>
              <a:ext uri="{FF2B5EF4-FFF2-40B4-BE49-F238E27FC236}">
                <a16:creationId xmlns:a16="http://schemas.microsoft.com/office/drawing/2014/main" id="{AF2A459E-F144-C4CA-A960-62FBD5E0F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 contract №: BG-RRP-2.004-0002-C01, „BiOrgaMCT“ (Bioactive organic and inorganic materials and clean technologies) by procedure: BG-RRP-2.004 – Creation of a network of research universities in Bulgaria under the National Recovery and Resilience Plan</a:t>
            </a:r>
            <a:endParaRPr lang="en-US"/>
          </a:p>
        </p:txBody>
      </p:sp>
      <p:sp>
        <p:nvSpPr>
          <p:cNvPr id="6" name="Контейнер за номер на слайда 5">
            <a:extLst>
              <a:ext uri="{FF2B5EF4-FFF2-40B4-BE49-F238E27FC236}">
                <a16:creationId xmlns:a16="http://schemas.microsoft.com/office/drawing/2014/main" id="{A8A52E31-53F2-2B37-D27C-746D8EF9C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2602825" y="40680643"/>
            <a:ext cx="7200900" cy="2336800"/>
          </a:xfrm>
          <a:prstGeom prst="rect">
            <a:avLst/>
          </a:prstGeom>
        </p:spPr>
        <p:txBody>
          <a:bodyPr/>
          <a:lstStyle/>
          <a:p>
            <a:fld id="{CEDE2C69-4450-4BB9-9166-931BE58B6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214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05F15D30-B942-86C9-D471-8B697EE37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GB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AC422060-469F-2443-1C79-72CF49A356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GB"/>
          </a:p>
        </p:txBody>
      </p:sp>
      <p:sp>
        <p:nvSpPr>
          <p:cNvPr id="4" name="Контейнер за дата 3">
            <a:extLst>
              <a:ext uri="{FF2B5EF4-FFF2-40B4-BE49-F238E27FC236}">
                <a16:creationId xmlns:a16="http://schemas.microsoft.com/office/drawing/2014/main" id="{0A38A595-4B80-6BD3-78E3-08F21714FC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200275" y="40680643"/>
            <a:ext cx="7200900" cy="2336800"/>
          </a:xfrm>
          <a:prstGeom prst="rect">
            <a:avLst/>
          </a:prstGeom>
        </p:spPr>
        <p:txBody>
          <a:bodyPr/>
          <a:lstStyle/>
          <a:p>
            <a:fld id="{63FEAF6F-8178-4B5C-BA4F-67453A639F90}" type="datetime1">
              <a:rPr lang="en-US" smtClean="0"/>
              <a:t>6/9/2025</a:t>
            </a:fld>
            <a:endParaRPr lang="en-US"/>
          </a:p>
        </p:txBody>
      </p:sp>
      <p:sp>
        <p:nvSpPr>
          <p:cNvPr id="5" name="Контейнер за долния колонтитул 4">
            <a:extLst>
              <a:ext uri="{FF2B5EF4-FFF2-40B4-BE49-F238E27FC236}">
                <a16:creationId xmlns:a16="http://schemas.microsoft.com/office/drawing/2014/main" id="{9FBAF5C8-B6AE-1450-59C4-7CDE8CDCF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 contract №: BG-RRP-2.004-0002-C01, „BiOrgaMCT“ (Bioactive organic and inorganic materials and clean technologies) by procedure: BG-RRP-2.004 – Creation of a network of research universities in Bulgaria under the National Recovery and Resilience Plan</a:t>
            </a:r>
            <a:endParaRPr lang="en-US"/>
          </a:p>
        </p:txBody>
      </p:sp>
      <p:sp>
        <p:nvSpPr>
          <p:cNvPr id="6" name="Контейнер за номер на слайда 5">
            <a:extLst>
              <a:ext uri="{FF2B5EF4-FFF2-40B4-BE49-F238E27FC236}">
                <a16:creationId xmlns:a16="http://schemas.microsoft.com/office/drawing/2014/main" id="{C2125BBB-F13D-5541-C768-049331CEF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2602825" y="40680643"/>
            <a:ext cx="7200900" cy="2336800"/>
          </a:xfrm>
          <a:prstGeom prst="rect">
            <a:avLst/>
          </a:prstGeom>
        </p:spPr>
        <p:txBody>
          <a:bodyPr/>
          <a:lstStyle/>
          <a:p>
            <a:fld id="{CEDE2C69-4450-4BB9-9166-931BE58B6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370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разд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4B48CF78-903F-2CE1-E69B-6A4E8C426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3606" y="10942326"/>
            <a:ext cx="27603450" cy="18257517"/>
          </a:xfrm>
        </p:spPr>
        <p:txBody>
          <a:bodyPr anchor="b"/>
          <a:lstStyle>
            <a:lvl1pPr>
              <a:defRPr sz="15750"/>
            </a:lvl1pPr>
          </a:lstStyle>
          <a:p>
            <a:r>
              <a:rPr lang="bg-BG"/>
              <a:t>Редакт. стил загл. образец</a:t>
            </a:r>
            <a:endParaRPr lang="en-GB"/>
          </a:p>
        </p:txBody>
      </p:sp>
      <p:sp>
        <p:nvSpPr>
          <p:cNvPr id="3" name="Текстов контейнер 2">
            <a:extLst>
              <a:ext uri="{FF2B5EF4-FFF2-40B4-BE49-F238E27FC236}">
                <a16:creationId xmlns:a16="http://schemas.microsoft.com/office/drawing/2014/main" id="{EB1791DE-3345-F2BC-C113-FF2FA8A93B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83606" y="29372566"/>
            <a:ext cx="27603450" cy="9601197"/>
          </a:xfrm>
        </p:spPr>
        <p:txBody>
          <a:bodyPr/>
          <a:lstStyle>
            <a:lvl1pPr marL="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1pPr>
            <a:lvl2pPr marL="1200150" indent="0">
              <a:buNone/>
              <a:defRPr sz="5250">
                <a:solidFill>
                  <a:schemeClr val="tx1">
                    <a:tint val="75000"/>
                  </a:schemeClr>
                </a:solidFill>
              </a:defRPr>
            </a:lvl2pPr>
            <a:lvl3pPr marL="2400300" indent="0">
              <a:buNone/>
              <a:defRPr sz="4725">
                <a:solidFill>
                  <a:schemeClr val="tx1">
                    <a:tint val="75000"/>
                  </a:schemeClr>
                </a:solidFill>
              </a:defRPr>
            </a:lvl3pPr>
            <a:lvl4pPr marL="3600450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4pPr>
            <a:lvl5pPr marL="4800600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5pPr>
            <a:lvl6pPr marL="6000750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6pPr>
            <a:lvl7pPr marL="7200900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7pPr>
            <a:lvl8pPr marL="8401050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8pPr>
            <a:lvl9pPr marL="9601200" indent="0">
              <a:buNone/>
              <a:defRPr sz="4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Контейнер за дата 3">
            <a:extLst>
              <a:ext uri="{FF2B5EF4-FFF2-40B4-BE49-F238E27FC236}">
                <a16:creationId xmlns:a16="http://schemas.microsoft.com/office/drawing/2014/main" id="{24D46197-482E-1E11-1096-38E1BA3CE7C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200275" y="40680643"/>
            <a:ext cx="7200900" cy="2336800"/>
          </a:xfrm>
          <a:prstGeom prst="rect">
            <a:avLst/>
          </a:prstGeom>
        </p:spPr>
        <p:txBody>
          <a:bodyPr/>
          <a:lstStyle/>
          <a:p>
            <a:fld id="{D78C0B5C-241B-4D25-A175-2AF86D0FCECB}" type="datetime1">
              <a:rPr lang="en-US" smtClean="0"/>
              <a:t>6/9/2025</a:t>
            </a:fld>
            <a:endParaRPr lang="en-US"/>
          </a:p>
        </p:txBody>
      </p:sp>
      <p:sp>
        <p:nvSpPr>
          <p:cNvPr id="5" name="Контейнер за долния колонтитул 4">
            <a:extLst>
              <a:ext uri="{FF2B5EF4-FFF2-40B4-BE49-F238E27FC236}">
                <a16:creationId xmlns:a16="http://schemas.microsoft.com/office/drawing/2014/main" id="{45288CB7-484C-49C0-B5CB-6674C0155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 contract №: BG-RRP-2.004-0002-C01, „BiOrgaMCT“ (Bioactive organic and inorganic materials and clean technologies) by procedure: BG-RRP-2.004 – Creation of a network of research universities in Bulgaria under the National Recovery and Resilience Plan</a:t>
            </a:r>
            <a:endParaRPr lang="en-US"/>
          </a:p>
        </p:txBody>
      </p:sp>
      <p:sp>
        <p:nvSpPr>
          <p:cNvPr id="6" name="Контейнер за номер на слайда 5">
            <a:extLst>
              <a:ext uri="{FF2B5EF4-FFF2-40B4-BE49-F238E27FC236}">
                <a16:creationId xmlns:a16="http://schemas.microsoft.com/office/drawing/2014/main" id="{3F8021C4-BBF8-95DD-BBA7-16968A0B5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2602825" y="40680643"/>
            <a:ext cx="7200900" cy="2336800"/>
          </a:xfrm>
          <a:prstGeom prst="rect">
            <a:avLst/>
          </a:prstGeom>
        </p:spPr>
        <p:txBody>
          <a:bodyPr/>
          <a:lstStyle/>
          <a:p>
            <a:fld id="{CEDE2C69-4450-4BB9-9166-931BE58B6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821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7650BD51-3698-CD79-DA24-C771BDF82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GB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8F1DF72A-4869-4856-38BC-894EA724C2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00275" y="11684000"/>
            <a:ext cx="13601700" cy="27848563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GB"/>
          </a:p>
        </p:txBody>
      </p:sp>
      <p:sp>
        <p:nvSpPr>
          <p:cNvPr id="4" name="Контейнер за съдържание 3">
            <a:extLst>
              <a:ext uri="{FF2B5EF4-FFF2-40B4-BE49-F238E27FC236}">
                <a16:creationId xmlns:a16="http://schemas.microsoft.com/office/drawing/2014/main" id="{84011196-FB5E-F645-9913-17457A90AD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202025" y="11684000"/>
            <a:ext cx="13601700" cy="27848563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GB"/>
          </a:p>
        </p:txBody>
      </p:sp>
      <p:sp>
        <p:nvSpPr>
          <p:cNvPr id="5" name="Контейнер за дата 4">
            <a:extLst>
              <a:ext uri="{FF2B5EF4-FFF2-40B4-BE49-F238E27FC236}">
                <a16:creationId xmlns:a16="http://schemas.microsoft.com/office/drawing/2014/main" id="{4C033C91-DAD6-7776-7A66-1E2EB34F0F4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200275" y="40680643"/>
            <a:ext cx="7200900" cy="2336800"/>
          </a:xfrm>
          <a:prstGeom prst="rect">
            <a:avLst/>
          </a:prstGeom>
        </p:spPr>
        <p:txBody>
          <a:bodyPr/>
          <a:lstStyle/>
          <a:p>
            <a:fld id="{26AB5D4B-056B-411D-BBB5-AE2C3C9EF8FD}" type="datetime1">
              <a:rPr lang="en-US" smtClean="0"/>
              <a:t>6/9/2025</a:t>
            </a:fld>
            <a:endParaRPr lang="en-US"/>
          </a:p>
        </p:txBody>
      </p:sp>
      <p:sp>
        <p:nvSpPr>
          <p:cNvPr id="6" name="Контейнер за долния колонтитул 5">
            <a:extLst>
              <a:ext uri="{FF2B5EF4-FFF2-40B4-BE49-F238E27FC236}">
                <a16:creationId xmlns:a16="http://schemas.microsoft.com/office/drawing/2014/main" id="{E94ACA03-2339-5947-FFC2-3B7A3F085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 contract №: BG-RRP-2.004-0002-C01, „BiOrgaMCT“ (Bioactive organic and inorganic materials and clean technologies) by procedure: BG-RRP-2.004 – Creation of a network of research universities in Bulgaria under the National Recovery and Resilience Plan</a:t>
            </a:r>
            <a:endParaRPr lang="en-US"/>
          </a:p>
        </p:txBody>
      </p:sp>
      <p:sp>
        <p:nvSpPr>
          <p:cNvPr id="7" name="Контейнер за номер на слайда 6">
            <a:extLst>
              <a:ext uri="{FF2B5EF4-FFF2-40B4-BE49-F238E27FC236}">
                <a16:creationId xmlns:a16="http://schemas.microsoft.com/office/drawing/2014/main" id="{CB270568-ADD6-4931-B62F-DA5A27C56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2602825" y="40680643"/>
            <a:ext cx="7200900" cy="2336800"/>
          </a:xfrm>
          <a:prstGeom prst="rect">
            <a:avLst/>
          </a:prstGeom>
        </p:spPr>
        <p:txBody>
          <a:bodyPr/>
          <a:lstStyle/>
          <a:p>
            <a:fld id="{CEDE2C69-4450-4BB9-9166-931BE58B6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854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37854F06-3F88-17CF-5F7A-B189FE8EB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4443" y="2336803"/>
            <a:ext cx="27603450" cy="8483603"/>
          </a:xfrm>
        </p:spPr>
        <p:txBody>
          <a:bodyPr/>
          <a:lstStyle/>
          <a:p>
            <a:r>
              <a:rPr lang="bg-BG"/>
              <a:t>Редакт. стил загл. образец</a:t>
            </a:r>
            <a:endParaRPr lang="en-GB"/>
          </a:p>
        </p:txBody>
      </p:sp>
      <p:sp>
        <p:nvSpPr>
          <p:cNvPr id="3" name="Текстов контейнер 2">
            <a:extLst>
              <a:ext uri="{FF2B5EF4-FFF2-40B4-BE49-F238E27FC236}">
                <a16:creationId xmlns:a16="http://schemas.microsoft.com/office/drawing/2014/main" id="{B2EB061E-D47A-5BA2-5B69-9A9EB00AB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4445" y="10759443"/>
            <a:ext cx="13539191" cy="5273037"/>
          </a:xfrm>
        </p:spPr>
        <p:txBody>
          <a:bodyPr anchor="b"/>
          <a:lstStyle>
            <a:lvl1pPr marL="0" indent="0">
              <a:buNone/>
              <a:defRPr sz="6300" b="1"/>
            </a:lvl1pPr>
            <a:lvl2pPr marL="1200150" indent="0">
              <a:buNone/>
              <a:defRPr sz="5250" b="1"/>
            </a:lvl2pPr>
            <a:lvl3pPr marL="2400300" indent="0">
              <a:buNone/>
              <a:defRPr sz="4725" b="1"/>
            </a:lvl3pPr>
            <a:lvl4pPr marL="3600450" indent="0">
              <a:buNone/>
              <a:defRPr sz="4200" b="1"/>
            </a:lvl4pPr>
            <a:lvl5pPr marL="4800600" indent="0">
              <a:buNone/>
              <a:defRPr sz="4200" b="1"/>
            </a:lvl5pPr>
            <a:lvl6pPr marL="6000750" indent="0">
              <a:buNone/>
              <a:defRPr sz="4200" b="1"/>
            </a:lvl6pPr>
            <a:lvl7pPr marL="7200900" indent="0">
              <a:buNone/>
              <a:defRPr sz="4200" b="1"/>
            </a:lvl7pPr>
            <a:lvl8pPr marL="8401050" indent="0">
              <a:buNone/>
              <a:defRPr sz="4200" b="1"/>
            </a:lvl8pPr>
            <a:lvl9pPr marL="9601200" indent="0">
              <a:buNone/>
              <a:defRPr sz="42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Контейнер за съдържание 3">
            <a:extLst>
              <a:ext uri="{FF2B5EF4-FFF2-40B4-BE49-F238E27FC236}">
                <a16:creationId xmlns:a16="http://schemas.microsoft.com/office/drawing/2014/main" id="{D5636BCD-DC5E-B7B6-DE18-B778C41A19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04445" y="16032480"/>
            <a:ext cx="13539191" cy="23581363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GB"/>
          </a:p>
        </p:txBody>
      </p:sp>
      <p:sp>
        <p:nvSpPr>
          <p:cNvPr id="5" name="Текстов контейнер 4">
            <a:extLst>
              <a:ext uri="{FF2B5EF4-FFF2-40B4-BE49-F238E27FC236}">
                <a16:creationId xmlns:a16="http://schemas.microsoft.com/office/drawing/2014/main" id="{0994BD7F-D4CF-C548-0CDF-819B654D38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6202025" y="10759443"/>
            <a:ext cx="13605869" cy="5273037"/>
          </a:xfrm>
        </p:spPr>
        <p:txBody>
          <a:bodyPr anchor="b"/>
          <a:lstStyle>
            <a:lvl1pPr marL="0" indent="0">
              <a:buNone/>
              <a:defRPr sz="6300" b="1"/>
            </a:lvl1pPr>
            <a:lvl2pPr marL="1200150" indent="0">
              <a:buNone/>
              <a:defRPr sz="5250" b="1"/>
            </a:lvl2pPr>
            <a:lvl3pPr marL="2400300" indent="0">
              <a:buNone/>
              <a:defRPr sz="4725" b="1"/>
            </a:lvl3pPr>
            <a:lvl4pPr marL="3600450" indent="0">
              <a:buNone/>
              <a:defRPr sz="4200" b="1"/>
            </a:lvl4pPr>
            <a:lvl5pPr marL="4800600" indent="0">
              <a:buNone/>
              <a:defRPr sz="4200" b="1"/>
            </a:lvl5pPr>
            <a:lvl6pPr marL="6000750" indent="0">
              <a:buNone/>
              <a:defRPr sz="4200" b="1"/>
            </a:lvl6pPr>
            <a:lvl7pPr marL="7200900" indent="0">
              <a:buNone/>
              <a:defRPr sz="4200" b="1"/>
            </a:lvl7pPr>
            <a:lvl8pPr marL="8401050" indent="0">
              <a:buNone/>
              <a:defRPr sz="4200" b="1"/>
            </a:lvl8pPr>
            <a:lvl9pPr marL="9601200" indent="0">
              <a:buNone/>
              <a:defRPr sz="42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6" name="Контейнер за съдържание 5">
            <a:extLst>
              <a:ext uri="{FF2B5EF4-FFF2-40B4-BE49-F238E27FC236}">
                <a16:creationId xmlns:a16="http://schemas.microsoft.com/office/drawing/2014/main" id="{C11C83A8-C6A8-C3E2-22FD-636DCBEBD3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6202025" y="16032480"/>
            <a:ext cx="13605869" cy="23581363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GB"/>
          </a:p>
        </p:txBody>
      </p:sp>
      <p:sp>
        <p:nvSpPr>
          <p:cNvPr id="7" name="Контейнер за дата 6">
            <a:extLst>
              <a:ext uri="{FF2B5EF4-FFF2-40B4-BE49-F238E27FC236}">
                <a16:creationId xmlns:a16="http://schemas.microsoft.com/office/drawing/2014/main" id="{39D7B1D5-295C-0DB9-B0D3-278B826C75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200275" y="40680643"/>
            <a:ext cx="7200900" cy="2336800"/>
          </a:xfrm>
          <a:prstGeom prst="rect">
            <a:avLst/>
          </a:prstGeom>
        </p:spPr>
        <p:txBody>
          <a:bodyPr/>
          <a:lstStyle/>
          <a:p>
            <a:fld id="{96044AC4-53BC-473D-B180-C8EE7BF96813}" type="datetime1">
              <a:rPr lang="en-US" smtClean="0"/>
              <a:t>6/9/2025</a:t>
            </a:fld>
            <a:endParaRPr lang="en-US"/>
          </a:p>
        </p:txBody>
      </p:sp>
      <p:sp>
        <p:nvSpPr>
          <p:cNvPr id="8" name="Контейнер за долния колонтитул 7">
            <a:extLst>
              <a:ext uri="{FF2B5EF4-FFF2-40B4-BE49-F238E27FC236}">
                <a16:creationId xmlns:a16="http://schemas.microsoft.com/office/drawing/2014/main" id="{61EB9BA4-C9B0-1036-10D0-A9EC474F0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 contract №: BG-RRP-2.004-0002-C01, „BiOrgaMCT“ (Bioactive organic and inorganic materials and clean technologies) by procedure: BG-RRP-2.004 – Creation of a network of research universities in Bulgaria under the National Recovery and Resilience Plan</a:t>
            </a:r>
            <a:endParaRPr lang="en-US"/>
          </a:p>
        </p:txBody>
      </p:sp>
      <p:sp>
        <p:nvSpPr>
          <p:cNvPr id="9" name="Контейнер за номер на слайда 8">
            <a:extLst>
              <a:ext uri="{FF2B5EF4-FFF2-40B4-BE49-F238E27FC236}">
                <a16:creationId xmlns:a16="http://schemas.microsoft.com/office/drawing/2014/main" id="{14971091-3766-7D7E-0E74-C138D8E91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2602825" y="40680643"/>
            <a:ext cx="7200900" cy="2336800"/>
          </a:xfrm>
          <a:prstGeom prst="rect">
            <a:avLst/>
          </a:prstGeom>
        </p:spPr>
        <p:txBody>
          <a:bodyPr/>
          <a:lstStyle/>
          <a:p>
            <a:fld id="{CEDE2C69-4450-4BB9-9166-931BE58B6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061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C5AFE5EF-641E-CC16-BD05-890082BA8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GB"/>
          </a:p>
        </p:txBody>
      </p:sp>
      <p:sp>
        <p:nvSpPr>
          <p:cNvPr id="3" name="Контейнер за дата 2">
            <a:extLst>
              <a:ext uri="{FF2B5EF4-FFF2-40B4-BE49-F238E27FC236}">
                <a16:creationId xmlns:a16="http://schemas.microsoft.com/office/drawing/2014/main" id="{B023805B-4F28-C597-FA75-5B48AF501E3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200275" y="40680643"/>
            <a:ext cx="7200900" cy="2336800"/>
          </a:xfrm>
          <a:prstGeom prst="rect">
            <a:avLst/>
          </a:prstGeom>
        </p:spPr>
        <p:txBody>
          <a:bodyPr/>
          <a:lstStyle/>
          <a:p>
            <a:fld id="{927E5D54-3FB1-42F9-873C-E67DE56C7CC0}" type="datetime1">
              <a:rPr lang="en-US" smtClean="0"/>
              <a:t>6/9/2025</a:t>
            </a:fld>
            <a:endParaRPr lang="en-US"/>
          </a:p>
        </p:txBody>
      </p:sp>
      <p:sp>
        <p:nvSpPr>
          <p:cNvPr id="4" name="Контейнер за долния колонтитул 3">
            <a:extLst>
              <a:ext uri="{FF2B5EF4-FFF2-40B4-BE49-F238E27FC236}">
                <a16:creationId xmlns:a16="http://schemas.microsoft.com/office/drawing/2014/main" id="{619B7C8A-A3F5-871B-6A1A-59C98F83E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 contract №: BG-RRP-2.004-0002-C01, „BiOrgaMCT“ (Bioactive organic and inorganic materials and clean technologies) by procedure: BG-RRP-2.004 – Creation of a network of research universities in Bulgaria under the National Recovery and Resilience Plan</a:t>
            </a:r>
            <a:endParaRPr lang="en-US"/>
          </a:p>
        </p:txBody>
      </p:sp>
      <p:sp>
        <p:nvSpPr>
          <p:cNvPr id="5" name="Контейнер за номер на слайда 4">
            <a:extLst>
              <a:ext uri="{FF2B5EF4-FFF2-40B4-BE49-F238E27FC236}">
                <a16:creationId xmlns:a16="http://schemas.microsoft.com/office/drawing/2014/main" id="{F0053E67-8895-54DA-85BE-08851C329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2602825" y="40680643"/>
            <a:ext cx="7200900" cy="2336800"/>
          </a:xfrm>
          <a:prstGeom prst="rect">
            <a:avLst/>
          </a:prstGeom>
        </p:spPr>
        <p:txBody>
          <a:bodyPr/>
          <a:lstStyle/>
          <a:p>
            <a:fld id="{CEDE2C69-4450-4BB9-9166-931BE58B6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50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>
            <a:extLst>
              <a:ext uri="{FF2B5EF4-FFF2-40B4-BE49-F238E27FC236}">
                <a16:creationId xmlns:a16="http://schemas.microsoft.com/office/drawing/2014/main" id="{7D87448F-9D53-B5A5-D2FD-C5A864FFB49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200275" y="40680643"/>
            <a:ext cx="7200900" cy="2336800"/>
          </a:xfrm>
          <a:prstGeom prst="rect">
            <a:avLst/>
          </a:prstGeom>
        </p:spPr>
        <p:txBody>
          <a:bodyPr/>
          <a:lstStyle/>
          <a:p>
            <a:fld id="{39AC42DF-601E-4208-B7CC-3AA3EDDED9A8}" type="datetime1">
              <a:rPr lang="en-US" smtClean="0"/>
              <a:t>6/9/2025</a:t>
            </a:fld>
            <a:endParaRPr lang="en-US"/>
          </a:p>
        </p:txBody>
      </p:sp>
      <p:sp>
        <p:nvSpPr>
          <p:cNvPr id="3" name="Контейнер за долния колонтитул 2">
            <a:extLst>
              <a:ext uri="{FF2B5EF4-FFF2-40B4-BE49-F238E27FC236}">
                <a16:creationId xmlns:a16="http://schemas.microsoft.com/office/drawing/2014/main" id="{99A73062-B5DC-6954-43C0-077529205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 contract №: BG-RRP-2.004-0002-C01, „BiOrgaMCT“ (Bioactive organic and inorganic materials and clean technologies) by procedure: BG-RRP-2.004 – Creation of a network of research universities in Bulgaria under the National Recovery and Resilience Plan</a:t>
            </a:r>
            <a:endParaRPr lang="en-US"/>
          </a:p>
        </p:txBody>
      </p:sp>
      <p:sp>
        <p:nvSpPr>
          <p:cNvPr id="4" name="Контейнер за номер на слайда 3">
            <a:extLst>
              <a:ext uri="{FF2B5EF4-FFF2-40B4-BE49-F238E27FC236}">
                <a16:creationId xmlns:a16="http://schemas.microsoft.com/office/drawing/2014/main" id="{B865F2E1-674A-EEF2-9A6F-2D45E12CB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2602825" y="40680643"/>
            <a:ext cx="7200900" cy="2336800"/>
          </a:xfrm>
          <a:prstGeom prst="rect">
            <a:avLst/>
          </a:prstGeom>
        </p:spPr>
        <p:txBody>
          <a:bodyPr/>
          <a:lstStyle/>
          <a:p>
            <a:fld id="{CEDE2C69-4450-4BB9-9166-931BE58B6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815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7B27272D-C142-8FA5-4D70-7BF92B833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4445" y="2926080"/>
            <a:ext cx="10322122" cy="10241280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bg-BG"/>
              <a:t>Редакт. стил загл. образец</a:t>
            </a:r>
            <a:endParaRPr lang="en-GB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DCAF12EA-1B0C-9CC3-03C8-53457F20E7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05869" y="6319523"/>
            <a:ext cx="16202025" cy="31191200"/>
          </a:xfrm>
        </p:spPr>
        <p:txBody>
          <a:bodyPr/>
          <a:lstStyle>
            <a:lvl1pPr>
              <a:defRPr sz="8400"/>
            </a:lvl1pPr>
            <a:lvl2pPr>
              <a:defRPr sz="7350"/>
            </a:lvl2pPr>
            <a:lvl3pPr>
              <a:defRPr sz="6300"/>
            </a:lvl3pPr>
            <a:lvl4pPr>
              <a:defRPr sz="5250"/>
            </a:lvl4pPr>
            <a:lvl5pPr>
              <a:defRPr sz="5250"/>
            </a:lvl5pPr>
            <a:lvl6pPr>
              <a:defRPr sz="5250"/>
            </a:lvl6pPr>
            <a:lvl7pPr>
              <a:defRPr sz="5250"/>
            </a:lvl7pPr>
            <a:lvl8pPr>
              <a:defRPr sz="5250"/>
            </a:lvl8pPr>
            <a:lvl9pPr>
              <a:defRPr sz="525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GB"/>
          </a:p>
        </p:txBody>
      </p:sp>
      <p:sp>
        <p:nvSpPr>
          <p:cNvPr id="4" name="Текстов контейнер 3">
            <a:extLst>
              <a:ext uri="{FF2B5EF4-FFF2-40B4-BE49-F238E27FC236}">
                <a16:creationId xmlns:a16="http://schemas.microsoft.com/office/drawing/2014/main" id="{313BD2C1-F27C-5DFD-218E-69473F2426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04445" y="13167360"/>
            <a:ext cx="10322122" cy="24394163"/>
          </a:xfrm>
        </p:spPr>
        <p:txBody>
          <a:bodyPr/>
          <a:lstStyle>
            <a:lvl1pPr marL="0" indent="0">
              <a:buNone/>
              <a:defRPr sz="4200"/>
            </a:lvl1pPr>
            <a:lvl2pPr marL="1200150" indent="0">
              <a:buNone/>
              <a:defRPr sz="3675"/>
            </a:lvl2pPr>
            <a:lvl3pPr marL="2400300" indent="0">
              <a:buNone/>
              <a:defRPr sz="3150"/>
            </a:lvl3pPr>
            <a:lvl4pPr marL="3600450" indent="0">
              <a:buNone/>
              <a:defRPr sz="2625"/>
            </a:lvl4pPr>
            <a:lvl5pPr marL="4800600" indent="0">
              <a:buNone/>
              <a:defRPr sz="2625"/>
            </a:lvl5pPr>
            <a:lvl6pPr marL="6000750" indent="0">
              <a:buNone/>
              <a:defRPr sz="2625"/>
            </a:lvl6pPr>
            <a:lvl7pPr marL="7200900" indent="0">
              <a:buNone/>
              <a:defRPr sz="2625"/>
            </a:lvl7pPr>
            <a:lvl8pPr marL="8401050" indent="0">
              <a:buNone/>
              <a:defRPr sz="2625"/>
            </a:lvl8pPr>
            <a:lvl9pPr marL="9601200" indent="0">
              <a:buNone/>
              <a:defRPr sz="2625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Контейнер за дата 4">
            <a:extLst>
              <a:ext uri="{FF2B5EF4-FFF2-40B4-BE49-F238E27FC236}">
                <a16:creationId xmlns:a16="http://schemas.microsoft.com/office/drawing/2014/main" id="{E172E1E9-2BAC-E73E-7507-D8919E63BA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200275" y="40680643"/>
            <a:ext cx="7200900" cy="2336800"/>
          </a:xfrm>
          <a:prstGeom prst="rect">
            <a:avLst/>
          </a:prstGeom>
        </p:spPr>
        <p:txBody>
          <a:bodyPr/>
          <a:lstStyle/>
          <a:p>
            <a:fld id="{57D54763-F157-4673-B014-628E7C57C807}" type="datetime1">
              <a:rPr lang="en-US" smtClean="0"/>
              <a:t>6/9/2025</a:t>
            </a:fld>
            <a:endParaRPr lang="en-US"/>
          </a:p>
        </p:txBody>
      </p:sp>
      <p:sp>
        <p:nvSpPr>
          <p:cNvPr id="6" name="Контейнер за долния колонтитул 5">
            <a:extLst>
              <a:ext uri="{FF2B5EF4-FFF2-40B4-BE49-F238E27FC236}">
                <a16:creationId xmlns:a16="http://schemas.microsoft.com/office/drawing/2014/main" id="{BE4A0CC2-F012-3BE4-F254-CB3C74CDF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 contract №: BG-RRP-2.004-0002-C01, „BiOrgaMCT“ (Bioactive organic and inorganic materials and clean technologies) by procedure: BG-RRP-2.004 – Creation of a network of research universities in Bulgaria under the National Recovery and Resilience Plan</a:t>
            </a:r>
            <a:endParaRPr lang="en-US"/>
          </a:p>
        </p:txBody>
      </p:sp>
      <p:sp>
        <p:nvSpPr>
          <p:cNvPr id="7" name="Контейнер за номер на слайда 6">
            <a:extLst>
              <a:ext uri="{FF2B5EF4-FFF2-40B4-BE49-F238E27FC236}">
                <a16:creationId xmlns:a16="http://schemas.microsoft.com/office/drawing/2014/main" id="{A6485A0A-A11B-79E2-BE79-D66F53290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2602825" y="40680643"/>
            <a:ext cx="7200900" cy="2336800"/>
          </a:xfrm>
          <a:prstGeom prst="rect">
            <a:avLst/>
          </a:prstGeom>
        </p:spPr>
        <p:txBody>
          <a:bodyPr/>
          <a:lstStyle/>
          <a:p>
            <a:fld id="{CEDE2C69-4450-4BB9-9166-931BE58B6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424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3DCC433A-425B-96D4-3483-B4AB2C4518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4445" y="2926080"/>
            <a:ext cx="10322122" cy="10241280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bg-BG"/>
              <a:t>Редакт. стил загл. образец</a:t>
            </a:r>
            <a:endParaRPr lang="en-GB"/>
          </a:p>
        </p:txBody>
      </p:sp>
      <p:sp>
        <p:nvSpPr>
          <p:cNvPr id="3" name="Контейнер за картина 2">
            <a:extLst>
              <a:ext uri="{FF2B5EF4-FFF2-40B4-BE49-F238E27FC236}">
                <a16:creationId xmlns:a16="http://schemas.microsoft.com/office/drawing/2014/main" id="{B7E82214-344F-9427-AC53-C43F94808F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3605869" y="6319523"/>
            <a:ext cx="16202025" cy="31191200"/>
          </a:xfrm>
        </p:spPr>
        <p:txBody>
          <a:bodyPr/>
          <a:lstStyle>
            <a:lvl1pPr marL="0" indent="0">
              <a:buNone/>
              <a:defRPr sz="8400"/>
            </a:lvl1pPr>
            <a:lvl2pPr marL="1200150" indent="0">
              <a:buNone/>
              <a:defRPr sz="7350"/>
            </a:lvl2pPr>
            <a:lvl3pPr marL="2400300" indent="0">
              <a:buNone/>
              <a:defRPr sz="6300"/>
            </a:lvl3pPr>
            <a:lvl4pPr marL="3600450" indent="0">
              <a:buNone/>
              <a:defRPr sz="5250"/>
            </a:lvl4pPr>
            <a:lvl5pPr marL="4800600" indent="0">
              <a:buNone/>
              <a:defRPr sz="5250"/>
            </a:lvl5pPr>
            <a:lvl6pPr marL="6000750" indent="0">
              <a:buNone/>
              <a:defRPr sz="5250"/>
            </a:lvl6pPr>
            <a:lvl7pPr marL="7200900" indent="0">
              <a:buNone/>
              <a:defRPr sz="5250"/>
            </a:lvl7pPr>
            <a:lvl8pPr marL="8401050" indent="0">
              <a:buNone/>
              <a:defRPr sz="5250"/>
            </a:lvl8pPr>
            <a:lvl9pPr marL="9601200" indent="0">
              <a:buNone/>
              <a:defRPr sz="5250"/>
            </a:lvl9pPr>
          </a:lstStyle>
          <a:p>
            <a:endParaRPr lang="en-GB"/>
          </a:p>
        </p:txBody>
      </p:sp>
      <p:sp>
        <p:nvSpPr>
          <p:cNvPr id="4" name="Текстов контейнер 3">
            <a:extLst>
              <a:ext uri="{FF2B5EF4-FFF2-40B4-BE49-F238E27FC236}">
                <a16:creationId xmlns:a16="http://schemas.microsoft.com/office/drawing/2014/main" id="{CC0E6094-A448-7665-AD2E-741B161A85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04445" y="13167360"/>
            <a:ext cx="10322122" cy="24394163"/>
          </a:xfrm>
        </p:spPr>
        <p:txBody>
          <a:bodyPr/>
          <a:lstStyle>
            <a:lvl1pPr marL="0" indent="0">
              <a:buNone/>
              <a:defRPr sz="4200"/>
            </a:lvl1pPr>
            <a:lvl2pPr marL="1200150" indent="0">
              <a:buNone/>
              <a:defRPr sz="3675"/>
            </a:lvl2pPr>
            <a:lvl3pPr marL="2400300" indent="0">
              <a:buNone/>
              <a:defRPr sz="3150"/>
            </a:lvl3pPr>
            <a:lvl4pPr marL="3600450" indent="0">
              <a:buNone/>
              <a:defRPr sz="2625"/>
            </a:lvl4pPr>
            <a:lvl5pPr marL="4800600" indent="0">
              <a:buNone/>
              <a:defRPr sz="2625"/>
            </a:lvl5pPr>
            <a:lvl6pPr marL="6000750" indent="0">
              <a:buNone/>
              <a:defRPr sz="2625"/>
            </a:lvl6pPr>
            <a:lvl7pPr marL="7200900" indent="0">
              <a:buNone/>
              <a:defRPr sz="2625"/>
            </a:lvl7pPr>
            <a:lvl8pPr marL="8401050" indent="0">
              <a:buNone/>
              <a:defRPr sz="2625"/>
            </a:lvl8pPr>
            <a:lvl9pPr marL="9601200" indent="0">
              <a:buNone/>
              <a:defRPr sz="2625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Контейнер за дата 4">
            <a:extLst>
              <a:ext uri="{FF2B5EF4-FFF2-40B4-BE49-F238E27FC236}">
                <a16:creationId xmlns:a16="http://schemas.microsoft.com/office/drawing/2014/main" id="{DE2E166B-AC63-533A-F843-326F7BD5C0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200275" y="40680643"/>
            <a:ext cx="7200900" cy="2336800"/>
          </a:xfrm>
          <a:prstGeom prst="rect">
            <a:avLst/>
          </a:prstGeom>
        </p:spPr>
        <p:txBody>
          <a:bodyPr/>
          <a:lstStyle/>
          <a:p>
            <a:fld id="{1043F4E0-5B6B-4243-B637-3120FB303319}" type="datetime1">
              <a:rPr lang="en-US" smtClean="0"/>
              <a:t>6/9/2025</a:t>
            </a:fld>
            <a:endParaRPr lang="en-US"/>
          </a:p>
        </p:txBody>
      </p:sp>
      <p:sp>
        <p:nvSpPr>
          <p:cNvPr id="6" name="Контейнер за долния колонтитул 5">
            <a:extLst>
              <a:ext uri="{FF2B5EF4-FFF2-40B4-BE49-F238E27FC236}">
                <a16:creationId xmlns:a16="http://schemas.microsoft.com/office/drawing/2014/main" id="{9E21B05E-99CE-A62A-0237-B06C3394F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 contract №: BG-RRP-2.004-0002-C01, „BiOrgaMCT“ (Bioactive organic and inorganic materials and clean technologies) by procedure: BG-RRP-2.004 – Creation of a network of research universities in Bulgaria under the National Recovery and Resilience Plan</a:t>
            </a:r>
            <a:endParaRPr lang="en-US"/>
          </a:p>
        </p:txBody>
      </p:sp>
      <p:sp>
        <p:nvSpPr>
          <p:cNvPr id="7" name="Контейнер за номер на слайда 6">
            <a:extLst>
              <a:ext uri="{FF2B5EF4-FFF2-40B4-BE49-F238E27FC236}">
                <a16:creationId xmlns:a16="http://schemas.microsoft.com/office/drawing/2014/main" id="{5EA6C0A2-7B50-4276-9FFB-D69F5D9AE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2602825" y="40680643"/>
            <a:ext cx="7200900" cy="2336800"/>
          </a:xfrm>
          <a:prstGeom prst="rect">
            <a:avLst/>
          </a:prstGeom>
        </p:spPr>
        <p:txBody>
          <a:bodyPr/>
          <a:lstStyle/>
          <a:p>
            <a:fld id="{CEDE2C69-4450-4BB9-9166-931BE58B6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822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авоъгълник 11">
            <a:extLst>
              <a:ext uri="{FF2B5EF4-FFF2-40B4-BE49-F238E27FC236}">
                <a16:creationId xmlns:a16="http://schemas.microsoft.com/office/drawing/2014/main" id="{482D4620-87C3-FE81-1662-B7A61D29FF60}"/>
              </a:ext>
            </a:extLst>
          </p:cNvPr>
          <p:cNvSpPr/>
          <p:nvPr userDrawn="1"/>
        </p:nvSpPr>
        <p:spPr>
          <a:xfrm>
            <a:off x="0" y="0"/>
            <a:ext cx="32004000" cy="2336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Контейнер за заглавие 1">
            <a:extLst>
              <a:ext uri="{FF2B5EF4-FFF2-40B4-BE49-F238E27FC236}">
                <a16:creationId xmlns:a16="http://schemas.microsoft.com/office/drawing/2014/main" id="{010AFE04-A8FC-A2E8-84D5-0722E294A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0275" y="2336803"/>
            <a:ext cx="27603450" cy="84836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 dirty="0" err="1"/>
              <a:t>Редакт</a:t>
            </a:r>
            <a:r>
              <a:rPr lang="bg-BG" dirty="0"/>
              <a:t>. стил загл. образец</a:t>
            </a:r>
            <a:endParaRPr lang="en-GB" dirty="0"/>
          </a:p>
        </p:txBody>
      </p:sp>
      <p:sp>
        <p:nvSpPr>
          <p:cNvPr id="3" name="Текстов контейнер 2">
            <a:extLst>
              <a:ext uri="{FF2B5EF4-FFF2-40B4-BE49-F238E27FC236}">
                <a16:creationId xmlns:a16="http://schemas.microsoft.com/office/drawing/2014/main" id="{025CA3DA-3010-8AA7-3498-D9DA951018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275" y="11684000"/>
            <a:ext cx="27603450" cy="27848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GB"/>
          </a:p>
        </p:txBody>
      </p:sp>
      <p:sp>
        <p:nvSpPr>
          <p:cNvPr id="5" name="Контейнер за долния колонтитул 4">
            <a:extLst>
              <a:ext uri="{FF2B5EF4-FFF2-40B4-BE49-F238E27FC236}">
                <a16:creationId xmlns:a16="http://schemas.microsoft.com/office/drawing/2014/main" id="{CC155DE1-5801-78DB-AEE9-57B9B4CD25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780674" y="41959202"/>
            <a:ext cx="28023051" cy="2336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1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/>
              <a:t>Contract №: BG-RRP-2.004-0002-C01, „</a:t>
            </a:r>
            <a:r>
              <a:rPr lang="en-GB" dirty="0" err="1"/>
              <a:t>BiOrgaMCT</a:t>
            </a:r>
            <a:r>
              <a:rPr lang="en-GB" dirty="0"/>
              <a:t>“ (Bioactive organic and inorganic materials and clean technologies) by procedure: BG-RRP-2.004 – Creation of a network of research universities in Bulgaria under the National Recovery and Resilience Plan</a:t>
            </a:r>
            <a:endParaRPr lang="en-US" dirty="0"/>
          </a:p>
        </p:txBody>
      </p:sp>
      <p:pic>
        <p:nvPicPr>
          <p:cNvPr id="7" name="Картина 6">
            <a:extLst>
              <a:ext uri="{FF2B5EF4-FFF2-40B4-BE49-F238E27FC236}">
                <a16:creationId xmlns:a16="http://schemas.microsoft.com/office/drawing/2014/main" id="{6395D061-766B-3B9D-5AA5-52543EC3A685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1806" b="-16245"/>
          <a:stretch>
            <a:fillRect/>
          </a:stretch>
        </p:blipFill>
        <p:spPr bwMode="auto">
          <a:xfrm>
            <a:off x="6830309" y="319259"/>
            <a:ext cx="2264830" cy="2017544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Картина 7">
            <a:extLst>
              <a:ext uri="{FF2B5EF4-FFF2-40B4-BE49-F238E27FC236}">
                <a16:creationId xmlns:a16="http://schemas.microsoft.com/office/drawing/2014/main" id="{371035D4-5FEF-165F-018B-1C2840D0695A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78539" y="326490"/>
            <a:ext cx="1948780" cy="1952774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Картина 8">
            <a:extLst>
              <a:ext uri="{FF2B5EF4-FFF2-40B4-BE49-F238E27FC236}">
                <a16:creationId xmlns:a16="http://schemas.microsoft.com/office/drawing/2014/main" id="{1DC51F1B-13AA-062A-17C8-E20FD7808ADB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147" y="629382"/>
            <a:ext cx="5385026" cy="129300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Картина 9">
            <a:extLst>
              <a:ext uri="{FF2B5EF4-FFF2-40B4-BE49-F238E27FC236}">
                <a16:creationId xmlns:a16="http://schemas.microsoft.com/office/drawing/2014/main" id="{9D92E2DD-BB57-75F7-E0B5-4ED63740B9B8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20625" y="488392"/>
            <a:ext cx="5698398" cy="1484794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Текстово поле 10">
            <a:extLst>
              <a:ext uri="{FF2B5EF4-FFF2-40B4-BE49-F238E27FC236}">
                <a16:creationId xmlns:a16="http://schemas.microsoft.com/office/drawing/2014/main" id="{EB52B1E1-B67D-BE8E-5CA4-2E16D8C68DF7}"/>
              </a:ext>
            </a:extLst>
          </p:cNvPr>
          <p:cNvSpPr txBox="1"/>
          <p:nvPr userDrawn="1"/>
        </p:nvSpPr>
        <p:spPr>
          <a:xfrm>
            <a:off x="9299891" y="371039"/>
            <a:ext cx="122612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rgbClr val="1069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Second International Conference on Bioactive, Organic and Inorganic Advanced Materials and Clean Technologies </a:t>
            </a:r>
          </a:p>
          <a:p>
            <a:pPr algn="ctr"/>
            <a:r>
              <a:rPr lang="en-GB" sz="3200" b="1" dirty="0">
                <a:solidFill>
                  <a:srgbClr val="1069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27-29 April 2026, Sofia, Bulgaria</a:t>
            </a:r>
          </a:p>
        </p:txBody>
      </p:sp>
    </p:spTree>
    <p:extLst>
      <p:ext uri="{BB962C8B-B14F-4D97-AF65-F5344CB8AC3E}">
        <p14:creationId xmlns:p14="http://schemas.microsoft.com/office/powerpoint/2010/main" val="1991772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2400300" rtl="0" eaLnBrk="1" latinLnBrk="0" hangingPunct="1">
        <a:lnSpc>
          <a:spcPct val="90000"/>
        </a:lnSpc>
        <a:spcBef>
          <a:spcPct val="0"/>
        </a:spcBef>
        <a:buNone/>
        <a:defRPr sz="115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00075" indent="-600075" algn="l" defTabSz="2400300" rtl="0" eaLnBrk="1" latinLnBrk="0" hangingPunct="1">
        <a:lnSpc>
          <a:spcPct val="90000"/>
        </a:lnSpc>
        <a:spcBef>
          <a:spcPts val="2625"/>
        </a:spcBef>
        <a:buFont typeface="Arial" panose="020B0604020202020204" pitchFamily="34" charset="0"/>
        <a:buChar char="•"/>
        <a:defRPr sz="7350" kern="1200">
          <a:solidFill>
            <a:schemeClr val="tx1"/>
          </a:solidFill>
          <a:latin typeface="+mn-lt"/>
          <a:ea typeface="+mn-ea"/>
          <a:cs typeface="+mn-cs"/>
        </a:defRPr>
      </a:lvl1pPr>
      <a:lvl2pPr marL="1800225" indent="-600075" algn="l" defTabSz="2400300" rtl="0" eaLnBrk="1" latinLnBrk="0" hangingPunct="1">
        <a:lnSpc>
          <a:spcPct val="90000"/>
        </a:lnSpc>
        <a:spcBef>
          <a:spcPts val="1313"/>
        </a:spcBef>
        <a:buFont typeface="Arial" panose="020B0604020202020204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2pPr>
      <a:lvl3pPr marL="3000375" indent="-600075" algn="l" defTabSz="2400300" rtl="0" eaLnBrk="1" latinLnBrk="0" hangingPunct="1">
        <a:lnSpc>
          <a:spcPct val="90000"/>
        </a:lnSpc>
        <a:spcBef>
          <a:spcPts val="1313"/>
        </a:spcBef>
        <a:buFont typeface="Arial" panose="020B0604020202020204" pitchFamily="34" charset="0"/>
        <a:buChar char="•"/>
        <a:defRPr sz="5250" kern="1200">
          <a:solidFill>
            <a:schemeClr val="tx1"/>
          </a:solidFill>
          <a:latin typeface="+mn-lt"/>
          <a:ea typeface="+mn-ea"/>
          <a:cs typeface="+mn-cs"/>
        </a:defRPr>
      </a:lvl3pPr>
      <a:lvl4pPr marL="4200525" indent="-600075" algn="l" defTabSz="2400300" rtl="0" eaLnBrk="1" latinLnBrk="0" hangingPunct="1">
        <a:lnSpc>
          <a:spcPct val="90000"/>
        </a:lnSpc>
        <a:spcBef>
          <a:spcPts val="1313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4pPr>
      <a:lvl5pPr marL="5400675" indent="-600075" algn="l" defTabSz="2400300" rtl="0" eaLnBrk="1" latinLnBrk="0" hangingPunct="1">
        <a:lnSpc>
          <a:spcPct val="90000"/>
        </a:lnSpc>
        <a:spcBef>
          <a:spcPts val="1313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5pPr>
      <a:lvl6pPr marL="6600825" indent="-600075" algn="l" defTabSz="2400300" rtl="0" eaLnBrk="1" latinLnBrk="0" hangingPunct="1">
        <a:lnSpc>
          <a:spcPct val="90000"/>
        </a:lnSpc>
        <a:spcBef>
          <a:spcPts val="1313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6pPr>
      <a:lvl7pPr marL="7800975" indent="-600075" algn="l" defTabSz="2400300" rtl="0" eaLnBrk="1" latinLnBrk="0" hangingPunct="1">
        <a:lnSpc>
          <a:spcPct val="90000"/>
        </a:lnSpc>
        <a:spcBef>
          <a:spcPts val="1313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7pPr>
      <a:lvl8pPr marL="9001125" indent="-600075" algn="l" defTabSz="2400300" rtl="0" eaLnBrk="1" latinLnBrk="0" hangingPunct="1">
        <a:lnSpc>
          <a:spcPct val="90000"/>
        </a:lnSpc>
        <a:spcBef>
          <a:spcPts val="1313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8pPr>
      <a:lvl9pPr marL="10201275" indent="-600075" algn="l" defTabSz="2400300" rtl="0" eaLnBrk="1" latinLnBrk="0" hangingPunct="1">
        <a:lnSpc>
          <a:spcPct val="90000"/>
        </a:lnSpc>
        <a:spcBef>
          <a:spcPts val="1313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00300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1pPr>
      <a:lvl2pPr marL="1200150" algn="l" defTabSz="2400300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2pPr>
      <a:lvl3pPr marL="2400300" algn="l" defTabSz="2400300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3pPr>
      <a:lvl4pPr marL="3600450" algn="l" defTabSz="2400300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4pPr>
      <a:lvl5pPr marL="4800600" algn="l" defTabSz="2400300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5pPr>
      <a:lvl6pPr marL="6000750" algn="l" defTabSz="2400300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6pPr>
      <a:lvl7pPr marL="7200900" algn="l" defTabSz="2400300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7pPr>
      <a:lvl8pPr marL="8401050" algn="l" defTabSz="2400300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8pPr>
      <a:lvl9pPr marL="9601200" algn="l" defTabSz="2400300" rtl="0" eaLnBrk="1" latinLnBrk="0" hangingPunct="1">
        <a:defRPr sz="47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05467" y="3150177"/>
            <a:ext cx="25193065" cy="2286767"/>
          </a:xfrm>
          <a:noFill/>
        </p:spPr>
        <p:txBody>
          <a:bodyPr>
            <a:noAutofit/>
          </a:bodyPr>
          <a:lstStyle/>
          <a:p>
            <a:pPr marL="0" marR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br>
              <a:rPr lang="en-GB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  <a:t>Title</a:t>
            </a:r>
            <a:b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578661" y="5744657"/>
            <a:ext cx="23854110" cy="33488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1200"/>
              </a:spcBef>
              <a:spcAft>
                <a:spcPts val="800"/>
              </a:spcAft>
            </a:pPr>
            <a:r>
              <a:rPr lang="en-US" sz="3200" b="1" u="sng" dirty="0"/>
              <a:t>A. B. Surname</a:t>
            </a:r>
            <a:r>
              <a:rPr lang="en-US" sz="3200" b="1" dirty="0"/>
              <a:t> </a:t>
            </a:r>
            <a:r>
              <a:rPr lang="en-US" sz="3200" b="1" baseline="30000" dirty="0"/>
              <a:t>1</a:t>
            </a:r>
            <a:r>
              <a:rPr lang="en-US" sz="3200" b="1" dirty="0"/>
              <a:t>, C. D. Surname </a:t>
            </a:r>
            <a:r>
              <a:rPr lang="en-US" sz="3200" b="1" baseline="30000" dirty="0"/>
              <a:t>2</a:t>
            </a:r>
            <a:endParaRPr lang="en-US" sz="3300" i="1" baseline="30000" dirty="0"/>
          </a:p>
          <a:p>
            <a:pPr algn="ctr"/>
            <a:r>
              <a:rPr lang="en-US" sz="3200" i="1" baseline="30000" dirty="0"/>
              <a:t>1 </a:t>
            </a:r>
            <a:r>
              <a:rPr lang="en-US" sz="3200" i="1" dirty="0"/>
              <a:t>Institution, City, Country, e-mail (for corresponding author only)</a:t>
            </a:r>
            <a:endParaRPr lang="en-GB" sz="3200" dirty="0"/>
          </a:p>
          <a:p>
            <a:pPr algn="ctr"/>
            <a:r>
              <a:rPr lang="en-US" sz="3200" i="1" baseline="30000" dirty="0"/>
              <a:t>2</a:t>
            </a:r>
            <a:r>
              <a:rPr lang="en-US" sz="3200" i="1" dirty="0"/>
              <a:t> Institution, City, Country</a:t>
            </a:r>
            <a:endParaRPr lang="en-GB" sz="3200" dirty="0"/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endParaRPr lang="en-US" sz="3600" i="1" dirty="0"/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endParaRPr lang="en-US" sz="3600" i="1" baseline="30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1405596" y="12412567"/>
            <a:ext cx="3200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22822597" y="40451160"/>
            <a:ext cx="142670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3600" b="1" dirty="0"/>
              <a:t>Acknowledgment</a:t>
            </a:r>
          </a:p>
          <a:p>
            <a:pPr algn="just"/>
            <a:r>
              <a:rPr lang="en-GB" sz="3600" b="1" dirty="0"/>
              <a:t>Content of the acknowledgements.</a:t>
            </a:r>
          </a:p>
        </p:txBody>
      </p:sp>
      <p:sp>
        <p:nvSpPr>
          <p:cNvPr id="18" name="Контейнер за долния колонтитул 17">
            <a:extLst>
              <a:ext uri="{FF2B5EF4-FFF2-40B4-BE49-F238E27FC236}">
                <a16:creationId xmlns:a16="http://schemas.microsoft.com/office/drawing/2014/main" id="{862A74CC-132B-FA2C-40B6-6071260CC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41959202"/>
            <a:ext cx="31584900" cy="2336800"/>
          </a:xfrm>
        </p:spPr>
        <p:txBody>
          <a:bodyPr/>
          <a:lstStyle/>
          <a:p>
            <a:r>
              <a:rPr lang="en-GB" dirty="0"/>
              <a:t>Contract №: BG-RRP-2.004-0002-C01, „</a:t>
            </a:r>
            <a:r>
              <a:rPr lang="en-GB" dirty="0" err="1"/>
              <a:t>BiOrgaMCT</a:t>
            </a:r>
            <a:r>
              <a:rPr lang="en-GB" dirty="0"/>
              <a:t>“ (Bioactive organic and inorganic materials and clean technologies) by procedure: BG-RRP-2.004 – Creation of a network of research universities in Bulgaria under the National Recovery and Resilience Plan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01839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на Office">
  <a:themeElements>
    <a:clrScheme name="Синьо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О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на Office">
  <a:themeElements>
    <a:clrScheme name="О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11116</TotalTime>
  <Words>108</Words>
  <Application>Microsoft Office PowerPoint</Application>
  <PresentationFormat>По избор</PresentationFormat>
  <Paragraphs>7</Paragraphs>
  <Slides>1</Slides>
  <Notes>0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на Office</vt:lpstr>
      <vt:lpstr>                            Title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User</cp:lastModifiedBy>
  <cp:revision>94</cp:revision>
  <cp:lastPrinted>2018-08-08T13:01:26Z</cp:lastPrinted>
  <dcterms:created xsi:type="dcterms:W3CDTF">2018-08-03T06:51:36Z</dcterms:created>
  <dcterms:modified xsi:type="dcterms:W3CDTF">2025-06-09T08:34:18Z</dcterms:modified>
</cp:coreProperties>
</file>